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08" r:id="rId2"/>
    <p:sldId id="300" r:id="rId3"/>
    <p:sldId id="310" r:id="rId4"/>
    <p:sldId id="31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8A"/>
    <a:srgbClr val="007FAC"/>
    <a:srgbClr val="008EC0"/>
    <a:srgbClr val="FFFF00"/>
    <a:srgbClr val="00384C"/>
    <a:srgbClr val="F2B800"/>
    <a:srgbClr val="D1CC00"/>
    <a:srgbClr val="B88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11" autoAdjust="0"/>
    <p:restoredTop sz="76377" autoAdjust="0"/>
  </p:normalViewPr>
  <p:slideViewPr>
    <p:cSldViewPr snapToGrid="0">
      <p:cViewPr varScale="1">
        <p:scale>
          <a:sx n="55" d="100"/>
          <a:sy n="55" d="100"/>
        </p:scale>
        <p:origin x="-15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F2E16-5DF3-43DF-9082-03E015922164}" type="datetimeFigureOut">
              <a:rPr lang="bg-BG" smtClean="0"/>
              <a:t>5.5.2020 г.</a:t>
            </a:fld>
            <a:endParaRPr lang="bg-BG" dirty="0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4F836-4D81-4E14-B1CA-959ECD1E8982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3702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4F836-4D81-4E14-B1CA-959ECD1E8982}" type="slidenum">
              <a:rPr lang="bg-BG" smtClean="0"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8914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267310"/>
      </p:ext>
    </p:extLst>
  </p:cSld>
  <p:clrMapOvr>
    <a:masterClrMapping/>
  </p:clrMapOvr>
  <p:transition advClick="0" advTm="13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93294"/>
      </p:ext>
    </p:extLst>
  </p:cSld>
  <p:clrMapOvr>
    <a:masterClrMapping/>
  </p:clrMapOvr>
  <p:transition advClick="0" advTm="13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236718"/>
      </p:ext>
    </p:extLst>
  </p:cSld>
  <p:clrMapOvr>
    <a:masterClrMapping/>
  </p:clrMapOvr>
  <p:transition advClick="0" advTm="13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340767"/>
      </p:ext>
    </p:extLst>
  </p:cSld>
  <p:clrMapOvr>
    <a:masterClrMapping/>
  </p:clrMapOvr>
  <p:transition advClick="0" advTm="13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324137"/>
      </p:ext>
    </p:extLst>
  </p:cSld>
  <p:clrMapOvr>
    <a:masterClrMapping/>
  </p:clrMapOvr>
  <p:transition advClick="0" advTm="13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05.05.2020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268155"/>
      </p:ext>
    </p:extLst>
  </p:cSld>
  <p:clrMapOvr>
    <a:masterClrMapping/>
  </p:clrMapOvr>
  <p:transition advClick="0" advTm="13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05.05.2020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101033"/>
      </p:ext>
    </p:extLst>
  </p:cSld>
  <p:clrMapOvr>
    <a:masterClrMapping/>
  </p:clrMapOvr>
  <p:transition advClick="0" advTm="13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05.05.2020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208582"/>
      </p:ext>
    </p:extLst>
  </p:cSld>
  <p:clrMapOvr>
    <a:masterClrMapping/>
  </p:clrMapOvr>
  <p:transition advClick="0" advTm="13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05.05.2020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515888"/>
      </p:ext>
    </p:extLst>
  </p:cSld>
  <p:clrMapOvr>
    <a:masterClrMapping/>
  </p:clrMapOvr>
  <p:transition advClick="0" advTm="13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05.05.2020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881044"/>
      </p:ext>
    </p:extLst>
  </p:cSld>
  <p:clrMapOvr>
    <a:masterClrMapping/>
  </p:clrMapOvr>
  <p:transition advClick="0" advTm="13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05.05.2020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091518"/>
      </p:ext>
    </p:extLst>
  </p:cSld>
  <p:clrMapOvr>
    <a:masterClrMapping/>
  </p:clrMapOvr>
  <p:transition advClick="0" advTm="13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FA9D7-9CD8-41BC-B0CB-510313C07A99}" type="datetimeFigureOut">
              <a:rPr lang="ru-RU" smtClean="0"/>
              <a:pPr/>
              <a:t>05.05.2020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7826-35F6-45AF-B5AB-3734735C3DD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20" y="0"/>
            <a:ext cx="4541079" cy="340580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659756" y="1646237"/>
            <a:ext cx="1484243" cy="17595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99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3000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699622" y="160343"/>
            <a:ext cx="6073723" cy="1917839"/>
          </a:xfrm>
          <a:prstGeom prst="rect">
            <a:avLst/>
          </a:prstGeom>
          <a:blipFill dpi="0" rotWithShape="1">
            <a:blip r:embed="rId2" cstate="print">
              <a:alphaModFix amt="0"/>
            </a:blip>
            <a:srcRect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800" b="1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Gabriola" pitchFamily="82" charset="0"/>
              </a:rPr>
              <a:t/>
            </a:r>
            <a:br>
              <a:rPr lang="bg-BG" sz="4800" b="1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Gabriola" pitchFamily="82" charset="0"/>
              </a:rPr>
            </a:br>
            <a:r>
              <a:rPr lang="bg-BG" sz="3600" b="1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Gabriola" pitchFamily="82" charset="0"/>
              </a:rPr>
              <a:t>     ПО  СЕЛСКО   СТОПАНСТВО</a:t>
            </a:r>
            <a:br>
              <a:rPr lang="bg-BG" sz="3600" b="1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Gabriola" pitchFamily="82" charset="0"/>
              </a:rPr>
            </a:br>
            <a:r>
              <a:rPr lang="bg-BG" sz="3600" b="1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Gabriola" pitchFamily="82" charset="0"/>
              </a:rPr>
              <a:t>    „СВЕТИ  ГЕОРГИ  ПОБЕДОНОСЕЦ”</a:t>
            </a:r>
            <a:br>
              <a:rPr lang="bg-BG" sz="3600" b="1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Gabriola" pitchFamily="82" charset="0"/>
              </a:rPr>
            </a:br>
            <a:r>
              <a:rPr lang="bg-BG" sz="3600" b="1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Gabriola" pitchFamily="82" charset="0"/>
              </a:rPr>
              <a:t>                           </a:t>
            </a:r>
            <a:endParaRPr lang="bg-BG" sz="3600" b="1" dirty="0">
              <a:solidFill>
                <a:srgbClr val="0070C0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Gabriola" pitchFamily="82" charset="0"/>
            </a:endParaRPr>
          </a:p>
        </p:txBody>
      </p:sp>
      <p:pic>
        <p:nvPicPr>
          <p:cNvPr id="3" name="Картина 2" descr="C:\Users\user\Downloads\DOGOVORI; ZAPOVEDI; naredbi\BV_Certification_N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95999" y="61509"/>
            <a:ext cx="1733798" cy="74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532" y="150997"/>
            <a:ext cx="758945" cy="72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ово поле 4"/>
          <p:cNvSpPr txBox="1"/>
          <p:nvPr/>
        </p:nvSpPr>
        <p:spPr>
          <a:xfrm>
            <a:off x="947477" y="165195"/>
            <a:ext cx="5384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Gabriola" pitchFamily="82" charset="0"/>
              </a:rPr>
              <a:t>ПРОФЕСИОНАЛНА  ГИМНАЗИЯ  </a:t>
            </a:r>
            <a:br>
              <a:rPr lang="bg-BG" sz="3600" b="1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Gabriola" pitchFamily="82" charset="0"/>
              </a:rPr>
            </a:br>
            <a:endParaRPr lang="bg-BG" sz="3600" dirty="0"/>
          </a:p>
        </p:txBody>
      </p:sp>
      <p:pic>
        <p:nvPicPr>
          <p:cNvPr id="7" name="Picture 2" descr="Ð¡Ð½Ð¸Ð¼ÐºÐ° Ð½Ð° ÐÐÐ¡Ð¡ &quot;Ð¡Ð²ÐµÑÐ¸ ÐÐµÐ¾ÑÐ³Ð¸ ÐÐ¾Ð±ÐµÐ´Ð¾Ð½Ð¾ÑÐµÑ&quot;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787" y="1556472"/>
            <a:ext cx="8346857" cy="3985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авоъгълник 7"/>
          <p:cNvSpPr/>
          <p:nvPr/>
        </p:nvSpPr>
        <p:spPr>
          <a:xfrm>
            <a:off x="568004" y="5421889"/>
            <a:ext cx="85759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g-BG" sz="2400" b="1" kern="1200" dirty="0">
                <a:solidFill>
                  <a:srgbClr val="0070C0"/>
                </a:solidFill>
                <a:effectLst>
                  <a:outerShdw blurRad="50800" dist="50800" dir="5400000" algn="ctr">
                    <a:srgbClr val="000000"/>
                  </a:outerShdw>
                </a:effectLst>
                <a:latin typeface="Gabriola"/>
                <a:ea typeface="Times New Roman"/>
                <a:cs typeface="Times New Roman"/>
              </a:rPr>
              <a:t>Г</a:t>
            </a:r>
            <a:r>
              <a:rPr lang="bg-BG" sz="2800" b="1" kern="1200" dirty="0">
                <a:solidFill>
                  <a:srgbClr val="0070C0"/>
                </a:solidFill>
                <a:effectLst>
                  <a:outerShdw blurRad="50800" dist="50800" dir="5400000" algn="ctr">
                    <a:srgbClr val="000000"/>
                  </a:outerShdw>
                </a:effectLst>
                <a:latin typeface="Gabriola"/>
                <a:ea typeface="Times New Roman"/>
                <a:cs typeface="Times New Roman"/>
              </a:rPr>
              <a:t>р</a:t>
            </a:r>
            <a:r>
              <a:rPr lang="bg-BG" sz="2800" b="1" kern="1200" dirty="0">
                <a:solidFill>
                  <a:srgbClr val="0070C0"/>
                </a:solidFill>
                <a:effectLst/>
                <a:latin typeface="Gabriola"/>
                <a:ea typeface="Times New Roman"/>
                <a:cs typeface="Times New Roman"/>
              </a:rPr>
              <a:t>.</a:t>
            </a:r>
            <a:r>
              <a:rPr lang="bg-BG" sz="2800" b="1" kern="1200" dirty="0">
                <a:solidFill>
                  <a:srgbClr val="FFC000"/>
                </a:solidFill>
                <a:effectLst/>
                <a:latin typeface="Gabriola"/>
                <a:ea typeface="Times New Roman"/>
                <a:cs typeface="Times New Roman"/>
              </a:rPr>
              <a:t> </a:t>
            </a:r>
            <a:r>
              <a:rPr lang="bg-BG" sz="2800" b="1" kern="1200" dirty="0" smtClean="0">
                <a:solidFill>
                  <a:srgbClr val="0070C0"/>
                </a:solidFill>
                <a:effectLst>
                  <a:outerShdw blurRad="50800" dist="50800" dir="5400000" algn="ctr">
                    <a:srgbClr val="000000"/>
                  </a:outerShdw>
                </a:effectLst>
                <a:latin typeface="Gabriola"/>
                <a:ea typeface="Times New Roman"/>
                <a:cs typeface="Times New Roman"/>
              </a:rPr>
              <a:t>Суворово</a:t>
            </a:r>
            <a:r>
              <a:rPr lang="en-US" sz="2800" b="1" dirty="0">
                <a:solidFill>
                  <a:srgbClr val="0070C0"/>
                </a:solidFill>
                <a:latin typeface="Gabriola"/>
                <a:ea typeface="Times New Roman"/>
                <a:cs typeface="Times New Roman"/>
              </a:rPr>
              <a:t>, </a:t>
            </a:r>
            <a:r>
              <a:rPr lang="bg-BG" sz="2800" b="1" kern="1200" dirty="0" smtClean="0">
                <a:solidFill>
                  <a:srgbClr val="0070C0"/>
                </a:solidFill>
                <a:effectLst>
                  <a:outerShdw blurRad="50800" dist="50800" dir="5400000" algn="ctr">
                    <a:srgbClr val="000000"/>
                  </a:outerShdw>
                </a:effectLst>
                <a:latin typeface="Gabriola"/>
                <a:ea typeface="Times New Roman"/>
                <a:cs typeface="Times New Roman"/>
              </a:rPr>
              <a:t>област </a:t>
            </a:r>
            <a:r>
              <a:rPr lang="bg-BG" sz="2800" b="1" kern="1200" dirty="0">
                <a:solidFill>
                  <a:srgbClr val="0070C0"/>
                </a:solidFill>
                <a:effectLst>
                  <a:outerShdw blurRad="50800" dist="50800" dir="5400000" algn="ctr">
                    <a:srgbClr val="000000"/>
                  </a:outerShdw>
                </a:effectLst>
                <a:latin typeface="Gabriola"/>
                <a:ea typeface="Times New Roman"/>
                <a:cs typeface="Times New Roman"/>
              </a:rPr>
              <a:t>Варна</a:t>
            </a:r>
            <a:endParaRPr lang="bg-BG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bg-BG" sz="2800" b="1" kern="1200" dirty="0">
                <a:solidFill>
                  <a:srgbClr val="0070C0"/>
                </a:solidFill>
                <a:effectLst>
                  <a:outerShdw blurRad="50800" dist="50800" dir="5400000" algn="ctr">
                    <a:srgbClr val="000000"/>
                  </a:outerShdw>
                </a:effectLst>
                <a:latin typeface="Gabriola"/>
                <a:ea typeface="Times New Roman"/>
                <a:cs typeface="Times New Roman"/>
              </a:rPr>
              <a:t>Тел: </a:t>
            </a:r>
            <a:r>
              <a:rPr lang="bg-BG" sz="2000" b="1" kern="1200" dirty="0" smtClean="0">
                <a:solidFill>
                  <a:srgbClr val="0070C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05</a:t>
            </a:r>
            <a:r>
              <a:rPr lang="en-US" sz="2000" b="1" kern="1200" dirty="0" smtClean="0">
                <a:solidFill>
                  <a:srgbClr val="0070C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1</a:t>
            </a:r>
            <a:r>
              <a:rPr lang="bg-BG" sz="2000" b="1" kern="1200" dirty="0" smtClean="0">
                <a:solidFill>
                  <a:srgbClr val="0070C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53</a:t>
            </a:r>
            <a:r>
              <a:rPr lang="en-US" sz="2000" b="1" kern="1200" dirty="0" smtClean="0">
                <a:solidFill>
                  <a:srgbClr val="0070C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 </a:t>
            </a:r>
            <a:r>
              <a:rPr lang="bg-BG" sz="2000" b="1" kern="1200" dirty="0" smtClean="0">
                <a:solidFill>
                  <a:srgbClr val="0070C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22</a:t>
            </a:r>
            <a:r>
              <a:rPr lang="en-US" sz="2000" b="1" kern="1200" dirty="0" smtClean="0">
                <a:solidFill>
                  <a:srgbClr val="0070C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 </a:t>
            </a:r>
            <a:r>
              <a:rPr lang="bg-BG" sz="2000" b="1" kern="1200" dirty="0" smtClean="0">
                <a:solidFill>
                  <a:srgbClr val="0070C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50</a:t>
            </a:r>
            <a:r>
              <a:rPr lang="bg-BG" sz="2000" b="1" kern="1200" dirty="0">
                <a:solidFill>
                  <a:srgbClr val="0070C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; 05153 </a:t>
            </a:r>
            <a:r>
              <a:rPr lang="bg-BG" sz="2000" b="1" kern="1200" dirty="0" smtClean="0">
                <a:solidFill>
                  <a:srgbClr val="0070C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32 5</a:t>
            </a:r>
            <a:r>
              <a:rPr lang="en-US" sz="2000" b="1" kern="1200" dirty="0" smtClean="0">
                <a:solidFill>
                  <a:srgbClr val="0070C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7;</a:t>
            </a:r>
            <a:r>
              <a:rPr lang="bg-BG" sz="2800" b="1" kern="1200" dirty="0" smtClean="0">
                <a:solidFill>
                  <a:srgbClr val="0070C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 </a:t>
            </a:r>
            <a:r>
              <a:rPr lang="en-US" sz="2800" b="1" kern="1200" dirty="0" smtClean="0">
                <a:solidFill>
                  <a:srgbClr val="0070C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                   </a:t>
            </a:r>
            <a:r>
              <a:rPr lang="en-US" sz="2800" b="1" dirty="0" smtClean="0">
                <a:solidFill>
                  <a:srgbClr val="0070C0"/>
                </a:solidFill>
                <a:latin typeface="Gabriola" panose="04040605051002020D02" pitchFamily="82" charset="0"/>
                <a:ea typeface="Times New Roman"/>
                <a:cs typeface="Times New Roman"/>
              </a:rPr>
              <a:t>pgss.suvorovo@abv.bg</a:t>
            </a:r>
            <a:r>
              <a:rPr lang="bg-BG" sz="2800" b="1" dirty="0" smtClean="0">
                <a:solidFill>
                  <a:srgbClr val="0070C0"/>
                </a:solidFill>
                <a:latin typeface="Gabriola" panose="04040605051002020D02" pitchFamily="82" charset="0"/>
                <a:ea typeface="Times New Roman"/>
                <a:cs typeface="Times New Roman"/>
              </a:rPr>
              <a:t> </a:t>
            </a:r>
            <a:endParaRPr lang="bg-BG" sz="2800" b="1" kern="1200" dirty="0" smtClean="0">
              <a:solidFill>
                <a:srgbClr val="0070C0"/>
              </a:solidFill>
              <a:latin typeface="Gabriola" panose="04040605051002020D02" pitchFamily="82" charset="0"/>
              <a:ea typeface="Times New Roman"/>
              <a:cs typeface="Times New Roman"/>
            </a:endParaRPr>
          </a:p>
          <a:p>
            <a:r>
              <a:rPr lang="en-US" sz="2000" b="1" kern="1200" dirty="0" smtClean="0">
                <a:solidFill>
                  <a:srgbClr val="006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ea typeface="Times New Roman"/>
                <a:cs typeface="Times New Roman"/>
              </a:rPr>
              <a:t>GSM</a:t>
            </a:r>
            <a:r>
              <a:rPr lang="en-US" sz="2000" b="1" kern="1200" dirty="0">
                <a:solidFill>
                  <a:srgbClr val="0070C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: </a:t>
            </a:r>
            <a:r>
              <a:rPr lang="en-US" sz="2000" b="1" kern="1200" dirty="0" smtClean="0">
                <a:solidFill>
                  <a:srgbClr val="0070C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0889 800 852</a:t>
            </a:r>
            <a:r>
              <a:rPr lang="bg-BG" sz="2000" b="1" kern="1200" dirty="0" smtClean="0">
                <a:solidFill>
                  <a:srgbClr val="0070C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 </a:t>
            </a:r>
            <a:r>
              <a:rPr lang="en-US" sz="2000" b="1" kern="1200" dirty="0" smtClean="0">
                <a:solidFill>
                  <a:srgbClr val="0070C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                                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Gabriola"/>
                <a:ea typeface="Times New Roman"/>
                <a:cs typeface="Times New Roman"/>
              </a:rPr>
              <a:t>http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Gabriola"/>
                <a:ea typeface="Times New Roman"/>
                <a:cs typeface="Times New Roman"/>
              </a:rPr>
              <a:t>://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Gabriola"/>
                <a:ea typeface="Times New Roman"/>
                <a:cs typeface="Times New Roman"/>
              </a:rPr>
              <a:t>www.pgss-suvorovo.com</a:t>
            </a:r>
            <a:r>
              <a:rPr lang="bg-BG" sz="2800" b="1" kern="1200" dirty="0" smtClean="0">
                <a:solidFill>
                  <a:srgbClr val="0070C0"/>
                </a:solidFill>
                <a:effectLst>
                  <a:outerShdw blurRad="50800" dist="50800" dir="5400000" algn="ctr">
                    <a:srgbClr val="000000"/>
                  </a:outerShdw>
                </a:effectLst>
                <a:latin typeface="Gabriola"/>
                <a:ea typeface="Times New Roman"/>
                <a:cs typeface="Times New Roman"/>
              </a:rPr>
              <a:t>                                         </a:t>
            </a:r>
            <a:r>
              <a:rPr lang="bg-BG" sz="2800" b="1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Gabriola"/>
                <a:ea typeface="Times New Roman"/>
                <a:cs typeface="Times New Roman"/>
              </a:rPr>
              <a:t>                                   </a:t>
            </a:r>
            <a:endParaRPr lang="bg-BG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6557320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53468" y="4057031"/>
            <a:ext cx="9089454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    ПГСС </a:t>
            </a:r>
            <a:r>
              <a:rPr lang="ru-RU" sz="2300" b="1" dirty="0">
                <a:solidFill>
                  <a:srgbClr val="0070C0"/>
                </a:solidFill>
                <a:latin typeface="Gabriola" panose="04040605051002020D02" pitchFamily="82" charset="0"/>
              </a:rPr>
              <a:t>„Свети Георги Победоносец“, гр. Суворово, </a:t>
            </a:r>
            <a:r>
              <a:rPr lang="ru-RU" sz="23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е </a:t>
            </a:r>
            <a:r>
              <a:rPr lang="ru-RU" sz="2300" b="1" dirty="0" err="1" smtClean="0">
                <a:solidFill>
                  <a:srgbClr val="0070C0"/>
                </a:solidFill>
                <a:latin typeface="Gabriola" panose="04040605051002020D02" pitchFamily="82" charset="0"/>
              </a:rPr>
              <a:t>модерно</a:t>
            </a:r>
            <a:r>
              <a:rPr lang="ru-RU" sz="23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 </a:t>
            </a:r>
            <a:r>
              <a:rPr lang="ru-RU" sz="2300" b="1" dirty="0" err="1" smtClean="0">
                <a:solidFill>
                  <a:srgbClr val="0070C0"/>
                </a:solidFill>
                <a:latin typeface="Gabriola" panose="04040605051002020D02" pitchFamily="82" charset="0"/>
              </a:rPr>
              <a:t>конкурентноспособно</a:t>
            </a:r>
            <a:r>
              <a:rPr lang="ru-RU" sz="23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 училище,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    </a:t>
            </a:r>
            <a:r>
              <a:rPr lang="ru-RU" sz="2400" b="1" dirty="0" err="1" smtClean="0">
                <a:solidFill>
                  <a:srgbClr val="0070C0"/>
                </a:solidFill>
                <a:latin typeface="Gabriola" panose="04040605051002020D02" pitchFamily="82" charset="0"/>
              </a:rPr>
              <a:t>предлагащо</a:t>
            </a: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Gabriola" panose="04040605051002020D02" pitchFamily="82" charset="0"/>
              </a:rPr>
              <a:t>качествено</a:t>
            </a:r>
            <a:r>
              <a:rPr lang="ru-RU" sz="2400" b="1" dirty="0">
                <a:solidFill>
                  <a:srgbClr val="0070C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Gabriola" panose="04040605051002020D02" pitchFamily="82" charset="0"/>
              </a:rPr>
              <a:t>професионално</a:t>
            </a:r>
            <a:r>
              <a:rPr lang="ru-RU" sz="2400" b="1" dirty="0">
                <a:solidFill>
                  <a:srgbClr val="0070C0"/>
                </a:solidFill>
                <a:latin typeface="Gabriola" panose="04040605051002020D02" pitchFamily="82" charset="0"/>
              </a:rPr>
              <a:t> образование, с </a:t>
            </a:r>
            <a:r>
              <a:rPr lang="ru-RU" sz="2400" b="1" dirty="0" err="1" smtClean="0">
                <a:solidFill>
                  <a:srgbClr val="0070C0"/>
                </a:solidFill>
                <a:latin typeface="Gabriola" panose="04040605051002020D02" pitchFamily="82" charset="0"/>
              </a:rPr>
              <a:t>високо</a:t>
            </a: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  </a:t>
            </a:r>
            <a:r>
              <a:rPr lang="ru-RU" sz="2400" b="1" dirty="0" err="1" smtClean="0">
                <a:solidFill>
                  <a:srgbClr val="0070C0"/>
                </a:solidFill>
                <a:latin typeface="Gabriola" panose="04040605051002020D02" pitchFamily="82" charset="0"/>
              </a:rPr>
              <a:t>квалифицирани</a:t>
            </a: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70C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   </a:t>
            </a:r>
            <a:r>
              <a:rPr lang="ru-RU" sz="2400" b="1" dirty="0" err="1" smtClean="0">
                <a:solidFill>
                  <a:srgbClr val="0070C0"/>
                </a:solidFill>
                <a:latin typeface="Gabriola" panose="04040605051002020D02" pitchFamily="82" charset="0"/>
              </a:rPr>
              <a:t>педадогически</a:t>
            </a: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  </a:t>
            </a:r>
            <a:r>
              <a:rPr lang="ru-RU" sz="2400" b="1" dirty="0" err="1" smtClean="0">
                <a:solidFill>
                  <a:srgbClr val="0070C0"/>
                </a:solidFill>
                <a:latin typeface="Gabriola" panose="04040605051002020D02" pitchFamily="82" charset="0"/>
              </a:rPr>
              <a:t>специалисти</a:t>
            </a:r>
            <a:r>
              <a:rPr lang="ru-RU" sz="2400" b="1" dirty="0">
                <a:solidFill>
                  <a:srgbClr val="0070C0"/>
                </a:solidFill>
                <a:latin typeface="Gabriola" panose="04040605051002020D02" pitchFamily="82" charset="0"/>
              </a:rPr>
              <a:t>, </a:t>
            </a:r>
            <a:r>
              <a:rPr lang="ru-RU" sz="2400" b="1" dirty="0" err="1" smtClean="0">
                <a:solidFill>
                  <a:srgbClr val="0070C0"/>
                </a:solidFill>
                <a:latin typeface="Gabriola" panose="04040605051002020D02" pitchFamily="82" charset="0"/>
              </a:rPr>
              <a:t>проявяващи</a:t>
            </a: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Gabriola" panose="04040605051002020D02" pitchFamily="82" charset="0"/>
              </a:rPr>
              <a:t>толерантност</a:t>
            </a: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Gabriola" panose="04040605051002020D02" pitchFamily="82" charset="0"/>
              </a:rPr>
              <a:t>и </a:t>
            </a:r>
            <a:r>
              <a:rPr lang="ru-RU" sz="2400" b="1" dirty="0" err="1">
                <a:solidFill>
                  <a:srgbClr val="0070C0"/>
                </a:solidFill>
                <a:latin typeface="Gabriola" panose="04040605051002020D02" pitchFamily="82" charset="0"/>
              </a:rPr>
              <a:t>загриженост</a:t>
            </a:r>
            <a:r>
              <a:rPr lang="ru-RU" sz="2400" b="1" dirty="0">
                <a:solidFill>
                  <a:srgbClr val="0070C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Gabriola" panose="04040605051002020D02" pitchFamily="82" charset="0"/>
              </a:rPr>
              <a:t>към</a:t>
            </a:r>
            <a:r>
              <a:rPr lang="ru-RU" sz="2400" b="1" dirty="0">
                <a:solidFill>
                  <a:srgbClr val="0070C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Gabriola" panose="04040605051002020D02" pitchFamily="82" charset="0"/>
              </a:rPr>
              <a:t>учениците</a:t>
            </a:r>
            <a:r>
              <a:rPr lang="ru-RU" sz="2400" b="1" dirty="0">
                <a:solidFill>
                  <a:srgbClr val="0070C0"/>
                </a:solidFill>
                <a:latin typeface="Gabriola" panose="04040605051002020D02" pitchFamily="82" charset="0"/>
              </a:rPr>
              <a:t> </a:t>
            </a:r>
            <a:endParaRPr lang="ru-RU" sz="2400" b="1" dirty="0" smtClean="0">
              <a:solidFill>
                <a:srgbClr val="0070C0"/>
              </a:solidFill>
              <a:latin typeface="Gabriola" panose="04040605051002020D02" pitchFamily="8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    и </a:t>
            </a:r>
            <a:r>
              <a:rPr lang="ru-RU" sz="2400" b="1" dirty="0" err="1">
                <a:solidFill>
                  <a:srgbClr val="0070C0"/>
                </a:solidFill>
                <a:latin typeface="Gabriola" panose="04040605051002020D02" pitchFamily="82" charset="0"/>
              </a:rPr>
              <a:t>зачитащи</a:t>
            </a:r>
            <a:r>
              <a:rPr lang="ru-RU" sz="2400" b="1" dirty="0">
                <a:solidFill>
                  <a:srgbClr val="0070C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Gabriola" panose="04040605051002020D02" pitchFamily="82" charset="0"/>
              </a:rPr>
              <a:t>човешкото</a:t>
            </a:r>
            <a:r>
              <a:rPr lang="ru-RU" sz="2400" b="1" dirty="0">
                <a:solidFill>
                  <a:srgbClr val="0070C0"/>
                </a:solidFill>
                <a:latin typeface="Gabriola" panose="04040605051002020D02" pitchFamily="82" charset="0"/>
              </a:rPr>
              <a:t> им </a:t>
            </a:r>
            <a:r>
              <a:rPr lang="ru-RU" sz="2400" b="1" dirty="0" err="1">
                <a:solidFill>
                  <a:srgbClr val="0070C0"/>
                </a:solidFill>
                <a:latin typeface="Gabriola" panose="04040605051002020D02" pitchFamily="82" charset="0"/>
              </a:rPr>
              <a:t>достойнство</a:t>
            </a:r>
            <a:r>
              <a:rPr lang="ru-RU" sz="2400" b="1" dirty="0">
                <a:solidFill>
                  <a:srgbClr val="0070C0"/>
                </a:solidFill>
                <a:latin typeface="Gabriola" panose="04040605051002020D02" pitchFamily="82" charset="0"/>
              </a:rPr>
              <a:t> и граждански права,  </a:t>
            </a:r>
            <a:r>
              <a:rPr lang="ru-RU" sz="2400" b="1" dirty="0" err="1" smtClean="0">
                <a:solidFill>
                  <a:srgbClr val="0070C0"/>
                </a:solidFill>
                <a:latin typeface="Gabriola" panose="04040605051002020D02" pitchFamily="82" charset="0"/>
              </a:rPr>
              <a:t>формиращи</a:t>
            </a: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Gabriola" panose="04040605051002020D02" pitchFamily="82" charset="0"/>
              </a:rPr>
              <a:t>знания, </a:t>
            </a:r>
            <a:endParaRPr lang="ru-RU" sz="2400" b="1" dirty="0" smtClean="0">
              <a:solidFill>
                <a:srgbClr val="0070C0"/>
              </a:solidFill>
              <a:latin typeface="Gabriola" panose="04040605051002020D02" pitchFamily="8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    </a:t>
            </a:r>
            <a:r>
              <a:rPr lang="ru-RU" sz="2400" b="1" dirty="0" err="1" smtClean="0">
                <a:solidFill>
                  <a:srgbClr val="0070C0"/>
                </a:solidFill>
                <a:latin typeface="Gabriola" panose="04040605051002020D02" pitchFamily="82" charset="0"/>
              </a:rPr>
              <a:t>личностни</a:t>
            </a: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Gabriola" panose="04040605051002020D02" pitchFamily="82" charset="0"/>
              </a:rPr>
              <a:t>умения  и компетентности,  </a:t>
            </a:r>
            <a:r>
              <a:rPr lang="ru-RU" sz="2400" b="1" dirty="0" err="1">
                <a:solidFill>
                  <a:srgbClr val="0070C0"/>
                </a:solidFill>
                <a:latin typeface="Gabriola" panose="04040605051002020D02" pitchFamily="82" charset="0"/>
              </a:rPr>
              <a:t>национални</a:t>
            </a:r>
            <a:r>
              <a:rPr lang="ru-RU" sz="2400" b="1" dirty="0">
                <a:solidFill>
                  <a:srgbClr val="0070C0"/>
                </a:solidFill>
                <a:latin typeface="Gabriola" panose="04040605051002020D02" pitchFamily="82" charset="0"/>
              </a:rPr>
              <a:t> и </a:t>
            </a:r>
            <a:r>
              <a:rPr lang="ru-RU" sz="2400" b="1" dirty="0" err="1">
                <a:solidFill>
                  <a:srgbClr val="0070C0"/>
                </a:solidFill>
                <a:latin typeface="Gabriola" panose="04040605051002020D02" pitchFamily="82" charset="0"/>
              </a:rPr>
              <a:t>общочовешки</a:t>
            </a:r>
            <a:r>
              <a:rPr lang="ru-RU" sz="2400" b="1" dirty="0">
                <a:solidFill>
                  <a:srgbClr val="0070C0"/>
                </a:solidFill>
                <a:latin typeface="Gabriola" panose="04040605051002020D02" pitchFamily="82" charset="0"/>
              </a:rPr>
              <a:t> добродетели,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    </a:t>
            </a:r>
            <a:r>
              <a:rPr lang="ru-RU" sz="2400" b="1" dirty="0" err="1" smtClean="0">
                <a:solidFill>
                  <a:srgbClr val="0070C0"/>
                </a:solidFill>
                <a:latin typeface="Gabriola" panose="04040605051002020D02" pitchFamily="82" charset="0"/>
              </a:rPr>
              <a:t>изграждащи</a:t>
            </a:r>
            <a:r>
              <a:rPr lang="ru-RU" sz="2400" b="1" dirty="0">
                <a:solidFill>
                  <a:srgbClr val="0070C0"/>
                </a:solidFill>
                <a:latin typeface="Gabriola" panose="04040605051002020D02" pitchFamily="82" charset="0"/>
              </a:rPr>
              <a:t>  личности с </a:t>
            </a:r>
            <a:r>
              <a:rPr lang="ru-RU" sz="2400" b="1" dirty="0" err="1">
                <a:solidFill>
                  <a:srgbClr val="0070C0"/>
                </a:solidFill>
                <a:latin typeface="Gabriola" panose="04040605051002020D02" pitchFamily="82" charset="0"/>
              </a:rPr>
              <a:t>възможности</a:t>
            </a:r>
            <a:r>
              <a:rPr lang="ru-RU" sz="2400" b="1" dirty="0">
                <a:solidFill>
                  <a:srgbClr val="0070C0"/>
                </a:solidFill>
                <a:latin typeface="Gabriola" panose="04040605051002020D02" pitchFamily="82" charset="0"/>
              </a:rPr>
              <a:t> за успешна социализация и </a:t>
            </a:r>
            <a:r>
              <a:rPr lang="ru-RU" sz="2400" b="1" dirty="0" err="1">
                <a:solidFill>
                  <a:srgbClr val="0070C0"/>
                </a:solidFill>
                <a:latin typeface="Gabriola" panose="04040605051002020D02" pitchFamily="82" charset="0"/>
              </a:rPr>
              <a:t>професионална</a:t>
            </a:r>
            <a:r>
              <a:rPr lang="ru-RU" sz="2400" b="1" dirty="0">
                <a:solidFill>
                  <a:srgbClr val="0070C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70C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   реализация</a:t>
            </a:r>
            <a:r>
              <a:rPr lang="ru-RU" sz="2400" b="1" dirty="0">
                <a:solidFill>
                  <a:srgbClr val="0070C0"/>
                </a:solidFill>
                <a:latin typeface="Gabriola" panose="04040605051002020D02" pitchFamily="82" charset="0"/>
              </a:rPr>
              <a:t>.</a:t>
            </a:r>
            <a:endParaRPr lang="bg-BG" sz="2400" b="1" dirty="0">
              <a:solidFill>
                <a:srgbClr val="0070C0"/>
              </a:solidFill>
              <a:latin typeface="Gabriola" panose="04040605051002020D02" pitchFamily="82" charset="0"/>
              <a:cs typeface="Arial" pitchFamily="34" charset="0"/>
            </a:endParaRPr>
          </a:p>
        </p:txBody>
      </p:sp>
      <p:pic>
        <p:nvPicPr>
          <p:cNvPr id="8" name="Picture 3" descr="F:\СНИМКИ УЧИЛИЩЕ\viber image 2019-03-03 , 22.42.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7276" y="432600"/>
            <a:ext cx="1119504" cy="1614670"/>
          </a:xfrm>
          <a:prstGeom prst="rect">
            <a:avLst/>
          </a:prstGeom>
          <a:noFill/>
        </p:spPr>
      </p:pic>
      <p:sp>
        <p:nvSpPr>
          <p:cNvPr id="9" name="TextBox 13"/>
          <p:cNvSpPr txBox="1"/>
          <p:nvPr/>
        </p:nvSpPr>
        <p:spPr>
          <a:xfrm>
            <a:off x="-407740" y="-57771"/>
            <a:ext cx="3679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800" b="1" dirty="0">
                <a:solidFill>
                  <a:srgbClr val="008EC0"/>
                </a:solidFill>
                <a:latin typeface="Gabriola" pitchFamily="82" charset="0"/>
              </a:rPr>
              <a:t> Сертификат</a:t>
            </a:r>
            <a:r>
              <a:rPr lang="bg-BG" sz="2800" b="1" dirty="0">
                <a:solidFill>
                  <a:srgbClr val="00668A"/>
                </a:solidFill>
                <a:latin typeface="Gabriola" pitchFamily="82" charset="0"/>
              </a:rPr>
              <a:t> </a:t>
            </a:r>
            <a:r>
              <a:rPr lang="bg-BG" sz="2800" b="1" dirty="0">
                <a:solidFill>
                  <a:srgbClr val="008EC0"/>
                </a:solidFill>
                <a:latin typeface="Gabriola" pitchFamily="82" charset="0"/>
              </a:rPr>
              <a:t>за</a:t>
            </a:r>
            <a:r>
              <a:rPr lang="bg-BG" sz="2800" b="1" dirty="0">
                <a:solidFill>
                  <a:srgbClr val="00668A"/>
                </a:solidFill>
                <a:latin typeface="Gabriola" pitchFamily="82" charset="0"/>
              </a:rPr>
              <a:t> </a:t>
            </a:r>
            <a:r>
              <a:rPr lang="bg-BG" sz="2800" b="1" dirty="0">
                <a:solidFill>
                  <a:srgbClr val="008EC0"/>
                </a:solidFill>
                <a:latin typeface="Gabriola" pitchFamily="82" charset="0"/>
              </a:rPr>
              <a:t>качество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234820" y="1917787"/>
            <a:ext cx="293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800" b="1" dirty="0">
                <a:solidFill>
                  <a:srgbClr val="008EC0"/>
                </a:solidFill>
                <a:latin typeface="Gabriola" pitchFamily="82" charset="0"/>
              </a:rPr>
              <a:t>Харта за мобилност</a:t>
            </a:r>
          </a:p>
        </p:txBody>
      </p:sp>
      <p:pic>
        <p:nvPicPr>
          <p:cNvPr id="11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687" y="2493291"/>
            <a:ext cx="1163759" cy="113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7276" y="2402110"/>
            <a:ext cx="1078296" cy="152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Ð¡Ð½Ð¸Ð¼ÐºÐ° Ð½Ð° ÐÐÐ¡Ð¡ &quot;Ð¡Ð²ÐµÑÐ¸ ÐÐµÐ¾ÑÐ³Ð¸ ÐÐ¾Ð±ÐµÐ´Ð¾Ð½Ð¾ÑÐµÑ&quot;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37016" y="1233583"/>
            <a:ext cx="1228705" cy="1341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986" y="419899"/>
            <a:ext cx="1169460" cy="162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авоъгълник 2"/>
          <p:cNvSpPr/>
          <p:nvPr/>
        </p:nvSpPr>
        <p:spPr>
          <a:xfrm>
            <a:off x="298290" y="3665903"/>
            <a:ext cx="1594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g-BG" sz="2800" b="1" dirty="0">
                <a:solidFill>
                  <a:srgbClr val="00668A"/>
                </a:solidFill>
                <a:latin typeface="Gabriola" panose="04040605051002020D02" pitchFamily="82" charset="0"/>
                <a:ea typeface="Times New Roman" pitchFamily="18" charset="0"/>
                <a:cs typeface="Tahoma" pitchFamily="34" charset="0"/>
              </a:rPr>
              <a:t>ВИЗИЯ</a:t>
            </a:r>
            <a:endParaRPr lang="bg-BG" sz="2800" b="1" dirty="0">
              <a:solidFill>
                <a:srgbClr val="00668A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53" y="2428157"/>
            <a:ext cx="1204511" cy="1649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:\Users\User\Desktop\снимки Великова вайбър\фитнес 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65720" y="384333"/>
            <a:ext cx="1459658" cy="201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141" y="66409"/>
            <a:ext cx="2811740" cy="2112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764" y="2238140"/>
            <a:ext cx="2422117" cy="1740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Ð¡Ð½Ð¸Ð¼ÐºÐ° Ð½Ð° ÐÐÐ¡Ð¡ &quot;Ð¡Ð²ÐµÑÐ¸ ÐÐµÐ¾ÑÐ³Ð¸ ÐÐ¾Ð±ÐµÐ´Ð¾Ð½Ð¾ÑÐµÑ&quot;.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76209" y="2695700"/>
            <a:ext cx="1811151" cy="13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3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51855" y="924035"/>
            <a:ext cx="3969356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bg-BG" sz="2300" b="1" dirty="0" smtClean="0">
              <a:solidFill>
                <a:srgbClr val="00668A"/>
              </a:solidFill>
              <a:latin typeface="Gabriola" pitchFamily="8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300" b="1" dirty="0" smtClean="0">
                <a:solidFill>
                  <a:srgbClr val="00668A"/>
                </a:solidFill>
                <a:latin typeface="Gabriola" pitchFamily="82" charset="0"/>
              </a:rPr>
              <a:t>ИКОНОМИСТ </a:t>
            </a:r>
            <a:r>
              <a:rPr lang="en-US" sz="2300" b="1" dirty="0" smtClean="0">
                <a:solidFill>
                  <a:srgbClr val="00668A"/>
                </a:solidFill>
                <a:latin typeface="Gabriola" pitchFamily="82" charset="0"/>
              </a:rPr>
              <a:t> - </a:t>
            </a:r>
            <a:r>
              <a:rPr lang="bg-BG" sz="2300" b="1" dirty="0" smtClean="0">
                <a:solidFill>
                  <a:srgbClr val="00668A"/>
                </a:solidFill>
                <a:latin typeface="Gabriola" pitchFamily="82" charset="0"/>
              </a:rPr>
              <a:t>ИНФОРМАТИК</a:t>
            </a:r>
          </a:p>
          <a:p>
            <a:r>
              <a:rPr lang="bg-BG" sz="2300" b="1" dirty="0" smtClean="0">
                <a:solidFill>
                  <a:srgbClr val="00668A"/>
                </a:solidFill>
                <a:latin typeface="Gabriola" pitchFamily="82" charset="0"/>
              </a:rPr>
              <a:t>      ИКОНОМИЧЕСКА ИНФОРМАТИКА</a:t>
            </a:r>
            <a:endParaRPr lang="bg-BG" sz="2300" dirty="0"/>
          </a:p>
        </p:txBody>
      </p:sp>
      <p:grpSp>
        <p:nvGrpSpPr>
          <p:cNvPr id="3" name="Group 2"/>
          <p:cNvGrpSpPr/>
          <p:nvPr/>
        </p:nvGrpSpPr>
        <p:grpSpPr>
          <a:xfrm>
            <a:off x="194066" y="2167686"/>
            <a:ext cx="4144481" cy="1436002"/>
            <a:chOff x="90711" y="2181340"/>
            <a:chExt cx="4144481" cy="1436002"/>
          </a:xfrm>
        </p:grpSpPr>
        <p:pic>
          <p:nvPicPr>
            <p:cNvPr id="4" name="Картина 3" descr="Гифка собрание встреча заседание гиф картинка, скачать ...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8460" y="2181340"/>
              <a:ext cx="1956732" cy="1436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Картина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11" y="2181340"/>
              <a:ext cx="2187749" cy="14360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Правоъгълник 7"/>
          <p:cNvSpPr/>
          <p:nvPr/>
        </p:nvSpPr>
        <p:spPr>
          <a:xfrm>
            <a:off x="248111" y="174806"/>
            <a:ext cx="784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            </a:t>
            </a:r>
            <a:r>
              <a:rPr lang="bg-BG" sz="32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ДЪРЖАВЕН  ПЛАН – ПРИЕМ  </a:t>
            </a:r>
            <a:r>
              <a:rPr lang="bg-BG" sz="2800" b="1" dirty="0" smtClean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2020/2021 </a:t>
            </a:r>
            <a:r>
              <a:rPr lang="bg-BG" sz="2800" b="1" dirty="0" smtClean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г.</a:t>
            </a:r>
            <a:endParaRPr lang="bg-BG" sz="2800" b="1" dirty="0">
              <a:solidFill>
                <a:schemeClr val="accent1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4439907" y="1738825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300" b="1" dirty="0" smtClean="0">
                <a:solidFill>
                  <a:srgbClr val="00668A"/>
                </a:solidFill>
                <a:latin typeface="Gabriola" pitchFamily="82" charset="0"/>
                <a:cs typeface="Gautami" pitchFamily="34" charset="0"/>
              </a:rPr>
              <a:t>ТЕХНИК  ПО  ТРАНСПОРТНА  ТЕХНИКА/</a:t>
            </a:r>
          </a:p>
          <a:p>
            <a:r>
              <a:rPr lang="bg-BG" sz="2300" b="1" dirty="0" smtClean="0">
                <a:solidFill>
                  <a:srgbClr val="00668A"/>
                </a:solidFill>
                <a:latin typeface="Gabriola" pitchFamily="82" charset="0"/>
                <a:cs typeface="Gautami" pitchFamily="34" charset="0"/>
              </a:rPr>
              <a:t>       ПЪТНОСТРОИТЕЛНА   ТЕХНИКА</a:t>
            </a:r>
            <a:endParaRPr lang="bg-BG" b="1" dirty="0"/>
          </a:p>
        </p:txBody>
      </p:sp>
      <p:pic>
        <p:nvPicPr>
          <p:cNvPr id="10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5526" y="2723132"/>
            <a:ext cx="3831086" cy="141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1" y="5009878"/>
            <a:ext cx="4090436" cy="137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авоъгълник 12"/>
          <p:cNvSpPr/>
          <p:nvPr/>
        </p:nvSpPr>
        <p:spPr>
          <a:xfrm>
            <a:off x="151855" y="3823695"/>
            <a:ext cx="364224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sz="2300" b="1" dirty="0" smtClean="0">
              <a:solidFill>
                <a:srgbClr val="00668A"/>
              </a:solidFill>
              <a:latin typeface="Gabriola" pitchFamily="82" charset="0"/>
              <a:cs typeface="Gautam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300" b="1" dirty="0" smtClean="0">
                <a:solidFill>
                  <a:srgbClr val="00668A"/>
                </a:solidFill>
                <a:latin typeface="Gabriola" pitchFamily="82" charset="0"/>
                <a:cs typeface="Gautami" pitchFamily="34" charset="0"/>
              </a:rPr>
              <a:t>ТЕХНИК  - РАСТЕНИЕВЪД</a:t>
            </a:r>
          </a:p>
          <a:p>
            <a:r>
              <a:rPr lang="bg-BG" sz="2300" b="1" dirty="0" smtClean="0">
                <a:solidFill>
                  <a:srgbClr val="00668A"/>
                </a:solidFill>
                <a:latin typeface="Gabriola" pitchFamily="82" charset="0"/>
                <a:cs typeface="Gautami" pitchFamily="34" charset="0"/>
              </a:rPr>
              <a:t>       ТРАЙНИ НАСАЖДЕНИЯ</a:t>
            </a:r>
            <a:endParaRPr lang="bg-BG" sz="2300" u="sng" dirty="0"/>
          </a:p>
        </p:txBody>
      </p:sp>
      <p:sp>
        <p:nvSpPr>
          <p:cNvPr id="11" name="Правоъгълник 10"/>
          <p:cNvSpPr/>
          <p:nvPr/>
        </p:nvSpPr>
        <p:spPr>
          <a:xfrm>
            <a:off x="4638139" y="4208953"/>
            <a:ext cx="450586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2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    </a:t>
            </a:r>
            <a:r>
              <a:rPr lang="bg-BG" sz="2200" b="1" dirty="0" smtClean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СПЕЦИАЛИСТИТЕ  СЕ РЕАЛИЗИРАТ  </a:t>
            </a: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В:</a:t>
            </a:r>
            <a:endParaRPr lang="bg-BG" sz="1400" dirty="0" smtClean="0">
              <a:solidFill>
                <a:schemeClr val="accent1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bg-BG" sz="2300" b="1" dirty="0" smtClean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Икономически сектор;</a:t>
            </a:r>
            <a:endParaRPr lang="bg-BG" sz="2300" dirty="0" smtClean="0">
              <a:solidFill>
                <a:schemeClr val="accent1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bg-BG" sz="2300" b="1" dirty="0" smtClean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В малък и среден бизнес;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bg-BG" sz="2300" b="1" dirty="0" smtClean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В държавни и общински предприятия, земеделски  кооперации, частни стопанства в областта </a:t>
            </a:r>
          </a:p>
          <a:p>
            <a:r>
              <a:rPr lang="bg-BG" sz="2300" b="1" dirty="0" smtClean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      на лозарството и овощарството.</a:t>
            </a:r>
          </a:p>
          <a:p>
            <a:pPr lvl="0"/>
            <a:endParaRPr lang="bg-BG" sz="2200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38804"/>
      </p:ext>
    </p:extLst>
  </p:cSld>
  <p:clrMapOvr>
    <a:masterClrMapping/>
  </p:clrMapOvr>
  <p:transition advClick="0" advTm="13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 поле 4"/>
          <p:cNvSpPr txBox="1"/>
          <p:nvPr/>
        </p:nvSpPr>
        <p:spPr>
          <a:xfrm>
            <a:off x="110834" y="13855"/>
            <a:ext cx="6719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Gautami" pitchFamily="34" charset="0"/>
              </a:rPr>
              <a:t>УЧЕНИЦИТЕ  СЕ  ОБУЧАВАТ </a:t>
            </a:r>
          </a:p>
          <a:p>
            <a:r>
              <a:rPr lang="bg-BG" sz="32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Gautami" pitchFamily="34" charset="0"/>
              </a:rPr>
              <a:t>В  ИНОВАТИВНА  ОБРАЗОВАТЕЛНА  СРЕДА</a:t>
            </a:r>
            <a:endParaRPr lang="bg-BG" sz="3200" dirty="0"/>
          </a:p>
        </p:txBody>
      </p:sp>
      <p:sp>
        <p:nvSpPr>
          <p:cNvPr id="6" name="Правоъгълник 5"/>
          <p:cNvSpPr/>
          <p:nvPr/>
        </p:nvSpPr>
        <p:spPr>
          <a:xfrm>
            <a:off x="145471" y="984914"/>
            <a:ext cx="55348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g-BG" sz="2400" b="1" dirty="0">
                <a:solidFill>
                  <a:srgbClr val="008EC0"/>
                </a:solidFill>
                <a:latin typeface="Gabriola" pitchFamily="82" charset="0"/>
              </a:rPr>
              <a:t> </a:t>
            </a:r>
            <a:r>
              <a:rPr lang="bg-BG" sz="2400" b="1" dirty="0" smtClean="0">
                <a:solidFill>
                  <a:srgbClr val="008EC0"/>
                </a:solidFill>
                <a:latin typeface="Gabriola" pitchFamily="82" charset="0"/>
              </a:rPr>
              <a:t> Креативни </a:t>
            </a:r>
            <a:r>
              <a:rPr lang="bg-BG" sz="2400" b="1" dirty="0">
                <a:solidFill>
                  <a:srgbClr val="008EC0"/>
                </a:solidFill>
                <a:latin typeface="Gabriola" pitchFamily="82" charset="0"/>
              </a:rPr>
              <a:t>класни стаи </a:t>
            </a:r>
            <a:r>
              <a:rPr lang="bg-BG" sz="2400" b="1" dirty="0" smtClean="0">
                <a:solidFill>
                  <a:srgbClr val="008EC0"/>
                </a:solidFill>
                <a:latin typeface="Gabriola" pitchFamily="82" charset="0"/>
              </a:rPr>
              <a:t>- оборудвани  с </a:t>
            </a:r>
            <a:r>
              <a:rPr lang="bg-BG" sz="2400" b="1" dirty="0">
                <a:solidFill>
                  <a:srgbClr val="008EC0"/>
                </a:solidFill>
                <a:latin typeface="Gabriola" pitchFamily="82" charset="0"/>
              </a:rPr>
              <a:t>най-ново   </a:t>
            </a:r>
          </a:p>
          <a:p>
            <a:r>
              <a:rPr lang="bg-BG" sz="2400" b="1" dirty="0">
                <a:solidFill>
                  <a:srgbClr val="008EC0"/>
                </a:solidFill>
                <a:latin typeface="Gabriola" pitchFamily="82" charset="0"/>
              </a:rPr>
              <a:t>   </a:t>
            </a:r>
            <a:r>
              <a:rPr lang="bg-BG" sz="2400" b="1" dirty="0" smtClean="0">
                <a:solidFill>
                  <a:srgbClr val="008EC0"/>
                </a:solidFill>
                <a:latin typeface="Gabriola" pitchFamily="82" charset="0"/>
              </a:rPr>
              <a:t> поколение </a:t>
            </a:r>
            <a:r>
              <a:rPr lang="bg-BG" sz="2400" b="1" dirty="0">
                <a:solidFill>
                  <a:srgbClr val="008EC0"/>
                </a:solidFill>
                <a:latin typeface="Gabriola" pitchFamily="82" charset="0"/>
              </a:rPr>
              <a:t>лаптоп </a:t>
            </a:r>
            <a:r>
              <a:rPr lang="bg-BG" sz="2400" b="1" dirty="0" err="1" smtClean="0">
                <a:solidFill>
                  <a:srgbClr val="008EC0"/>
                </a:solidFill>
                <a:latin typeface="Gabriola" pitchFamily="82" charset="0"/>
              </a:rPr>
              <a:t>таблети</a:t>
            </a:r>
            <a:r>
              <a:rPr lang="bg-BG" sz="2400" b="1" dirty="0" smtClean="0">
                <a:solidFill>
                  <a:srgbClr val="008EC0"/>
                </a:solidFill>
                <a:latin typeface="Gabriola" pitchFamily="82" charset="0"/>
              </a:rPr>
              <a:t>;</a:t>
            </a:r>
            <a:endParaRPr lang="bg-BG" sz="2400" b="1" dirty="0">
              <a:solidFill>
                <a:srgbClr val="008EC0"/>
              </a:solidFill>
              <a:latin typeface="Gabriola" pitchFamily="82" charset="0"/>
            </a:endParaRPr>
          </a:p>
          <a:p>
            <a:pPr>
              <a:buClr>
                <a:srgbClr val="007FAC"/>
              </a:buClr>
              <a:buFont typeface="Wingdings" pitchFamily="2" charset="2"/>
              <a:buChar char="ü"/>
            </a:pPr>
            <a:r>
              <a:rPr lang="bg-BG" sz="2400" b="1" dirty="0">
                <a:solidFill>
                  <a:srgbClr val="008EC0"/>
                </a:solidFill>
                <a:latin typeface="Gabriola" pitchFamily="82" charset="0"/>
              </a:rPr>
              <a:t> </a:t>
            </a:r>
            <a:r>
              <a:rPr lang="bg-BG" sz="2400" b="1" dirty="0" smtClean="0">
                <a:solidFill>
                  <a:srgbClr val="008EC0"/>
                </a:solidFill>
                <a:latin typeface="Gabriola" pitchFamily="82" charset="0"/>
              </a:rPr>
              <a:t> Компютърни </a:t>
            </a:r>
            <a:r>
              <a:rPr lang="bg-BG" sz="2400" b="1" dirty="0">
                <a:solidFill>
                  <a:srgbClr val="008EC0"/>
                </a:solidFill>
                <a:latin typeface="Gabriola" pitchFamily="82" charset="0"/>
              </a:rPr>
              <a:t>зали;</a:t>
            </a:r>
          </a:p>
          <a:p>
            <a:pPr>
              <a:buClr>
                <a:srgbClr val="007FAC"/>
              </a:buClr>
              <a:buFont typeface="Wingdings" pitchFamily="2" charset="2"/>
              <a:buChar char="ü"/>
            </a:pPr>
            <a:r>
              <a:rPr lang="bg-BG" sz="2400" b="1" dirty="0">
                <a:solidFill>
                  <a:srgbClr val="008EC0"/>
                </a:solidFill>
                <a:latin typeface="Gabriola" pitchFamily="82" charset="0"/>
              </a:rPr>
              <a:t>  </a:t>
            </a:r>
            <a:r>
              <a:rPr lang="bg-BG" sz="2400" b="1" dirty="0" smtClean="0">
                <a:solidFill>
                  <a:srgbClr val="008EC0"/>
                </a:solidFill>
                <a:latin typeface="Gabriola" pitchFamily="82" charset="0"/>
              </a:rPr>
              <a:t>Високотехнологична </a:t>
            </a:r>
            <a:r>
              <a:rPr lang="bg-BG" sz="2400" b="1" dirty="0">
                <a:solidFill>
                  <a:srgbClr val="008EC0"/>
                </a:solidFill>
                <a:latin typeface="Gabriola" pitchFamily="82" charset="0"/>
              </a:rPr>
              <a:t>лаборатория за  </a:t>
            </a:r>
          </a:p>
          <a:p>
            <a:pPr>
              <a:buClr>
                <a:srgbClr val="007FAC"/>
              </a:buClr>
            </a:pPr>
            <a:r>
              <a:rPr lang="bg-BG" sz="2400" b="1" dirty="0">
                <a:solidFill>
                  <a:srgbClr val="008EC0"/>
                </a:solidFill>
                <a:latin typeface="Gabriola" pitchFamily="82" charset="0"/>
              </a:rPr>
              <a:t>    </a:t>
            </a:r>
            <a:r>
              <a:rPr lang="bg-BG" sz="2400" b="1" dirty="0" smtClean="0">
                <a:solidFill>
                  <a:srgbClr val="008EC0"/>
                </a:solidFill>
                <a:latin typeface="Gabriola" pitchFamily="82" charset="0"/>
              </a:rPr>
              <a:t> иновации;         </a:t>
            </a:r>
            <a:endParaRPr lang="bg-BG" sz="2400" b="1" dirty="0">
              <a:solidFill>
                <a:srgbClr val="008EC0"/>
              </a:solidFill>
              <a:latin typeface="Gabriola" pitchFamily="82" charset="0"/>
            </a:endParaRPr>
          </a:p>
          <a:p>
            <a:pPr>
              <a:buClr>
                <a:srgbClr val="007FAC"/>
              </a:buClr>
              <a:buFont typeface="Wingdings" pitchFamily="2" charset="2"/>
              <a:buChar char="ü"/>
            </a:pPr>
            <a:r>
              <a:rPr lang="bg-BG" sz="2400" b="1" dirty="0" smtClean="0">
                <a:solidFill>
                  <a:srgbClr val="008EC0"/>
                </a:solidFill>
                <a:latin typeface="Gabriola" pitchFamily="82" charset="0"/>
              </a:rPr>
              <a:t>  Виртуална реалност -</a:t>
            </a:r>
            <a:r>
              <a:rPr lang="en-US" sz="2400" b="1" dirty="0" smtClean="0">
                <a:solidFill>
                  <a:srgbClr val="008EC0"/>
                </a:solidFill>
                <a:latin typeface="Gabriola" pitchFamily="82" charset="0"/>
              </a:rPr>
              <a:t> </a:t>
            </a:r>
            <a:r>
              <a:rPr lang="bg-BG" sz="2400" b="1" dirty="0" smtClean="0">
                <a:solidFill>
                  <a:srgbClr val="008EC0"/>
                </a:solidFill>
                <a:latin typeface="Gabriola" pitchFamily="82" charset="0"/>
              </a:rPr>
              <a:t>компютърна        </a:t>
            </a:r>
          </a:p>
          <a:p>
            <a:pPr>
              <a:buClr>
                <a:srgbClr val="007FAC"/>
              </a:buClr>
            </a:pPr>
            <a:r>
              <a:rPr lang="bg-BG" sz="2400" b="1" dirty="0">
                <a:solidFill>
                  <a:srgbClr val="008EC0"/>
                </a:solidFill>
                <a:latin typeface="Gabriola" pitchFamily="82" charset="0"/>
              </a:rPr>
              <a:t> </a:t>
            </a:r>
            <a:r>
              <a:rPr lang="bg-BG" sz="2400" b="1" dirty="0" smtClean="0">
                <a:solidFill>
                  <a:srgbClr val="008EC0"/>
                </a:solidFill>
                <a:latin typeface="Gabriola" pitchFamily="82" charset="0"/>
              </a:rPr>
              <a:t>    технология;</a:t>
            </a:r>
          </a:p>
          <a:p>
            <a:pPr>
              <a:buClr>
                <a:srgbClr val="007FAC"/>
              </a:buClr>
              <a:buFont typeface="Wingdings" pitchFamily="2" charset="2"/>
              <a:buChar char="ü"/>
            </a:pPr>
            <a:r>
              <a:rPr lang="bg-BG" sz="2400" b="1" dirty="0" smtClean="0">
                <a:solidFill>
                  <a:srgbClr val="008EC0"/>
                </a:solidFill>
                <a:latin typeface="Gabriola" pitchFamily="82" charset="0"/>
              </a:rPr>
              <a:t>  Телевизионно </a:t>
            </a:r>
            <a:r>
              <a:rPr lang="bg-BG" sz="2400" b="1" dirty="0">
                <a:solidFill>
                  <a:srgbClr val="008EC0"/>
                </a:solidFill>
                <a:latin typeface="Gabriola" pitchFamily="82" charset="0"/>
              </a:rPr>
              <a:t>студио;</a:t>
            </a:r>
          </a:p>
          <a:p>
            <a:pPr marL="0" lvl="1">
              <a:buFont typeface="Wingdings" pitchFamily="2" charset="2"/>
              <a:buChar char="ü"/>
            </a:pPr>
            <a:r>
              <a:rPr lang="bg-BG" sz="2400" b="1" dirty="0">
                <a:solidFill>
                  <a:srgbClr val="008EC0"/>
                </a:solidFill>
                <a:latin typeface="Gabriola" pitchFamily="82" charset="0"/>
              </a:rPr>
              <a:t> </a:t>
            </a:r>
            <a:r>
              <a:rPr lang="bg-BG" sz="2400" b="1" dirty="0" smtClean="0">
                <a:solidFill>
                  <a:srgbClr val="008EC0"/>
                </a:solidFill>
                <a:latin typeface="Gabriola" pitchFamily="82" charset="0"/>
              </a:rPr>
              <a:t> Интернет </a:t>
            </a:r>
            <a:r>
              <a:rPr lang="bg-BG" sz="2400" b="1" dirty="0">
                <a:solidFill>
                  <a:srgbClr val="008EC0"/>
                </a:solidFill>
                <a:latin typeface="Gabriola" pitchFamily="82" charset="0"/>
              </a:rPr>
              <a:t>и </a:t>
            </a:r>
            <a:r>
              <a:rPr lang="en-US" sz="2400" b="1" dirty="0">
                <a:solidFill>
                  <a:srgbClr val="008EC0"/>
                </a:solidFill>
                <a:latin typeface="Gabriola" pitchFamily="82" charset="0"/>
              </a:rPr>
              <a:t>Wi- </a:t>
            </a:r>
            <a:r>
              <a:rPr lang="en-US" sz="2400" b="1" dirty="0" smtClean="0">
                <a:solidFill>
                  <a:srgbClr val="008EC0"/>
                </a:solidFill>
                <a:latin typeface="Gabriola" pitchFamily="82" charset="0"/>
              </a:rPr>
              <a:t>Fi</a:t>
            </a:r>
            <a:r>
              <a:rPr lang="en-US" sz="2400" b="1" dirty="0">
                <a:solidFill>
                  <a:srgbClr val="008EC0"/>
                </a:solidFill>
                <a:latin typeface="Gabriola" pitchFamily="82" charset="0"/>
              </a:rPr>
              <a:t> </a:t>
            </a:r>
            <a:r>
              <a:rPr lang="bg-BG" sz="2400" b="1" dirty="0" smtClean="0">
                <a:solidFill>
                  <a:srgbClr val="008EC0"/>
                </a:solidFill>
                <a:latin typeface="Gabriola" pitchFamily="82" charset="0"/>
              </a:rPr>
              <a:t>- неограничен достъп.</a:t>
            </a:r>
            <a:endParaRPr lang="bg-BG" sz="2400" b="1" dirty="0">
              <a:solidFill>
                <a:srgbClr val="008EC0"/>
              </a:solidFill>
              <a:latin typeface="Gabriola" pitchFamily="82" charset="0"/>
            </a:endParaRPr>
          </a:p>
        </p:txBody>
      </p:sp>
      <p:pic>
        <p:nvPicPr>
          <p:cNvPr id="8" name="Picture 3" descr="C:\Users\User\Desktop\IMG-f35eede2f69c8173b3ab86f509044a96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9105" y="1751681"/>
            <a:ext cx="2515155" cy="1680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 descr="Снимка на ПГСС &quot;Свети Георги Победоносец&quot;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78" y="2467764"/>
            <a:ext cx="2507670" cy="184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6989" y="4936374"/>
            <a:ext cx="3346559" cy="185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авоъгълник 10"/>
          <p:cNvSpPr/>
          <p:nvPr/>
        </p:nvSpPr>
        <p:spPr>
          <a:xfrm>
            <a:off x="110833" y="4372878"/>
            <a:ext cx="8812829" cy="2421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bg-BG" sz="28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Gautami" pitchFamily="34" charset="0"/>
              </a:rPr>
              <a:t>СЛЕД  УСПЕШЕН  КУРС  НА ОБУЧЕНИЕ,  УЧЕНИЦИТЕ   </a:t>
            </a:r>
            <a:r>
              <a:rPr lang="bg-BG" sz="2800" b="1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Gautami" pitchFamily="34" charset="0"/>
              </a:rPr>
              <a:t>ПОЛУЧАВАТ</a:t>
            </a:r>
            <a:r>
              <a:rPr lang="bg-BG" sz="28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Gautami" pitchFamily="34" charset="0"/>
              </a:rPr>
              <a:t>:</a:t>
            </a:r>
            <a:endParaRPr lang="bg-BG" sz="2800" b="1" dirty="0">
              <a:solidFill>
                <a:schemeClr val="accent1">
                  <a:lumMod val="75000"/>
                </a:schemeClr>
              </a:solidFill>
              <a:latin typeface="Gabriola" pitchFamily="82" charset="0"/>
              <a:cs typeface="Gautami" pitchFamily="34" charset="0"/>
            </a:endParaRPr>
          </a:p>
          <a:p>
            <a:pPr lvl="0" fontAlgn="base">
              <a:spcBef>
                <a:spcPct val="0"/>
              </a:spcBef>
              <a:buFont typeface="Wingdings" pitchFamily="2" charset="2"/>
              <a:buChar char="ü"/>
            </a:pPr>
            <a:r>
              <a:rPr lang="bg-BG" sz="2300" b="1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Gautami" pitchFamily="34" charset="0"/>
              </a:rPr>
              <a:t>   Диплома за завършено средно образование;</a:t>
            </a:r>
          </a:p>
          <a:p>
            <a:pPr lvl="0" fontAlgn="base">
              <a:spcBef>
                <a:spcPct val="0"/>
              </a:spcBef>
              <a:buFont typeface="Wingdings" pitchFamily="2" charset="2"/>
              <a:buChar char="ü"/>
            </a:pPr>
            <a:r>
              <a:rPr lang="bg-BG" sz="2300" b="1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Gautami" pitchFamily="34" charset="0"/>
              </a:rPr>
              <a:t>  Свидетелство за професионална квалификация;</a:t>
            </a:r>
          </a:p>
          <a:p>
            <a:pPr lvl="0" fontAlgn="base">
              <a:spcBef>
                <a:spcPct val="0"/>
              </a:spcBef>
              <a:buFont typeface="Wingdings" pitchFamily="2" charset="2"/>
              <a:buChar char="ü"/>
            </a:pPr>
            <a:r>
              <a:rPr lang="bg-BG" sz="2300" b="1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Gautami" pitchFamily="34" charset="0"/>
              </a:rPr>
              <a:t>  Сертификати – европейски формат  за   </a:t>
            </a:r>
            <a:r>
              <a:rPr lang="bg-BG" sz="23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Gautami" pitchFamily="34" charset="0"/>
              </a:rPr>
              <a:t>завършено  </a:t>
            </a:r>
            <a:endParaRPr lang="en-US" sz="2300" b="1" dirty="0" smtClean="0">
              <a:solidFill>
                <a:schemeClr val="accent1">
                  <a:lumMod val="75000"/>
                </a:schemeClr>
              </a:solidFill>
              <a:latin typeface="Gabriola" pitchFamily="82" charset="0"/>
              <a:cs typeface="Gautami" pitchFamily="34" charset="0"/>
            </a:endParaRPr>
          </a:p>
          <a:p>
            <a:pPr lvl="0" fontAlgn="base">
              <a:spcBef>
                <a:spcPct val="0"/>
              </a:spcBef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Gautami" pitchFamily="34" charset="0"/>
              </a:rPr>
              <a:t> </a:t>
            </a:r>
            <a:r>
              <a:rPr lang="en-US" sz="23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Gautami" pitchFamily="34" charset="0"/>
              </a:rPr>
              <a:t>    </a:t>
            </a:r>
            <a:r>
              <a:rPr lang="bg-BG" sz="23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Gautami" pitchFamily="34" charset="0"/>
              </a:rPr>
              <a:t>допълнително </a:t>
            </a:r>
            <a:r>
              <a:rPr lang="bg-BG" sz="2300" b="1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Gautami" pitchFamily="34" charset="0"/>
              </a:rPr>
              <a:t>обучение по проекти;  </a:t>
            </a:r>
          </a:p>
          <a:p>
            <a:pPr lvl="0" fontAlgn="base">
              <a:spcBef>
                <a:spcPct val="0"/>
              </a:spcBef>
              <a:buFont typeface="Wingdings" pitchFamily="2" charset="2"/>
              <a:buChar char="ü"/>
            </a:pPr>
            <a:r>
              <a:rPr lang="bg-BG" sz="2300" b="1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Gautami" pitchFamily="34" charset="0"/>
              </a:rPr>
              <a:t>   Шофьорска книжка  кат</a:t>
            </a:r>
            <a:r>
              <a:rPr lang="bg-BG" sz="23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Gautami" pitchFamily="34" charset="0"/>
              </a:rPr>
              <a:t>.</a:t>
            </a:r>
            <a:r>
              <a:rPr lang="en-US" sz="23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Gautami" pitchFamily="34" charset="0"/>
              </a:rPr>
              <a:t> </a:t>
            </a:r>
            <a:r>
              <a:rPr lang="bg-BG" sz="23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Gautami" pitchFamily="34" charset="0"/>
              </a:rPr>
              <a:t>”В</a:t>
            </a:r>
            <a:r>
              <a:rPr lang="bg-BG" sz="2300" b="1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Gautami" pitchFamily="34" charset="0"/>
              </a:rPr>
              <a:t>”.</a:t>
            </a:r>
          </a:p>
        </p:txBody>
      </p:sp>
      <p:pic>
        <p:nvPicPr>
          <p:cNvPr id="9" name="Картина 8" descr="Снимка на ПГСС &quot;Свети Георги Победоносец&quot;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426" y="552465"/>
            <a:ext cx="2558122" cy="191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3817958"/>
      </p:ext>
    </p:extLst>
  </p:cSld>
  <p:clrMapOvr>
    <a:masterClrMapping/>
  </p:clrMapOvr>
  <p:transition advClick="0" advTm="13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9247</TotalTime>
  <Words>241</Words>
  <Application>Microsoft Office PowerPoint</Application>
  <PresentationFormat>On-screen Show (4:3)</PresentationFormat>
  <Paragraphs>47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Касабова</dc:creator>
  <cp:lastModifiedBy>vale</cp:lastModifiedBy>
  <cp:revision>485</cp:revision>
  <dcterms:created xsi:type="dcterms:W3CDTF">2014-09-29T12:30:26Z</dcterms:created>
  <dcterms:modified xsi:type="dcterms:W3CDTF">2020-05-05T08:02:00Z</dcterms:modified>
</cp:coreProperties>
</file>